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20"/>
  </p:handoutMasterIdLst>
  <p:sldIdLst>
    <p:sldId id="256" r:id="rId2"/>
    <p:sldId id="258" r:id="rId3"/>
    <p:sldId id="264" r:id="rId4"/>
    <p:sldId id="259" r:id="rId5"/>
    <p:sldId id="261" r:id="rId6"/>
    <p:sldId id="262" r:id="rId7"/>
    <p:sldId id="263" r:id="rId8"/>
    <p:sldId id="265" r:id="rId9"/>
    <p:sldId id="266" r:id="rId10"/>
    <p:sldId id="272" r:id="rId11"/>
    <p:sldId id="267" r:id="rId12"/>
    <p:sldId id="268" r:id="rId13"/>
    <p:sldId id="269" r:id="rId14"/>
    <p:sldId id="274" r:id="rId15"/>
    <p:sldId id="270" r:id="rId16"/>
    <p:sldId id="275" r:id="rId17"/>
    <p:sldId id="257" r:id="rId18"/>
    <p:sldId id="260" r:id="rId19"/>
  </p:sldIdLst>
  <p:sldSz cx="9144000" cy="6858000" type="screen4x3"/>
  <p:notesSz cx="68580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134" y="-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2274A7-47CC-48DE-9E6F-18C8C724A065}" type="doc">
      <dgm:prSet loTypeId="urn:microsoft.com/office/officeart/2005/8/layout/hProcess9" loCatId="process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7415A6C8-38B6-47B1-A863-B8C1BF181CAD}">
      <dgm:prSet phldrT="[Text]"/>
      <dgm:spPr/>
      <dgm:t>
        <a:bodyPr/>
        <a:lstStyle/>
        <a:p>
          <a:r>
            <a:rPr lang="en-US" dirty="0" smtClean="0"/>
            <a:t>Seller provides an address to the buyer</a:t>
          </a:r>
          <a:endParaRPr lang="en-US" dirty="0"/>
        </a:p>
      </dgm:t>
    </dgm:pt>
    <dgm:pt modelId="{B404469A-3BB1-4CDB-AE95-7E8784F0ED05}" type="parTrans" cxnId="{53700B78-5B5D-4134-8EBB-7DF76AB59D81}">
      <dgm:prSet/>
      <dgm:spPr/>
      <dgm:t>
        <a:bodyPr/>
        <a:lstStyle/>
        <a:p>
          <a:endParaRPr lang="en-US"/>
        </a:p>
      </dgm:t>
    </dgm:pt>
    <dgm:pt modelId="{FC70EAE8-7E86-43AE-A6ED-FB09710FE58E}" type="sibTrans" cxnId="{53700B78-5B5D-4134-8EBB-7DF76AB59D81}">
      <dgm:prSet/>
      <dgm:spPr/>
      <dgm:t>
        <a:bodyPr/>
        <a:lstStyle/>
        <a:p>
          <a:endParaRPr lang="en-US"/>
        </a:p>
      </dgm:t>
    </dgm:pt>
    <dgm:pt modelId="{FE8E17C4-7D91-414B-A959-6B6A473049E3}">
      <dgm:prSet/>
      <dgm:spPr/>
      <dgm:t>
        <a:bodyPr/>
        <a:lstStyle/>
        <a:p>
          <a:r>
            <a:rPr lang="en-US" dirty="0" smtClean="0"/>
            <a:t>Buyer enters the seller’s address and the amount of the payment to a transaction message</a:t>
          </a:r>
        </a:p>
      </dgm:t>
    </dgm:pt>
    <dgm:pt modelId="{4799F34E-01D4-485C-B10F-A7F95D3B2C6B}" type="parTrans" cxnId="{6CF387A7-B863-4EF5-96CE-6E1058B03876}">
      <dgm:prSet/>
      <dgm:spPr/>
      <dgm:t>
        <a:bodyPr/>
        <a:lstStyle/>
        <a:p>
          <a:endParaRPr lang="en-US"/>
        </a:p>
      </dgm:t>
    </dgm:pt>
    <dgm:pt modelId="{1C6DA583-1A80-4133-ABC4-8A7AED0E1C96}" type="sibTrans" cxnId="{6CF387A7-B863-4EF5-96CE-6E1058B03876}">
      <dgm:prSet/>
      <dgm:spPr/>
      <dgm:t>
        <a:bodyPr/>
        <a:lstStyle/>
        <a:p>
          <a:endParaRPr lang="en-US"/>
        </a:p>
      </dgm:t>
    </dgm:pt>
    <dgm:pt modelId="{CD3CFFE1-8427-4D33-A040-AFCA6E4E1659}">
      <dgm:prSet/>
      <dgm:spPr/>
      <dgm:t>
        <a:bodyPr/>
        <a:lstStyle/>
        <a:p>
          <a:r>
            <a:rPr lang="en-US" dirty="0" smtClean="0"/>
            <a:t>Buyer signs the transaction with a private key and announces the public key for verification</a:t>
          </a:r>
        </a:p>
      </dgm:t>
    </dgm:pt>
    <dgm:pt modelId="{14155E52-0501-4606-8FCB-29D1CB5970F0}" type="parTrans" cxnId="{B4562804-109B-44D9-BFF3-3C0925913B1C}">
      <dgm:prSet/>
      <dgm:spPr/>
      <dgm:t>
        <a:bodyPr/>
        <a:lstStyle/>
        <a:p>
          <a:endParaRPr lang="en-US"/>
        </a:p>
      </dgm:t>
    </dgm:pt>
    <dgm:pt modelId="{E7C74D4F-E501-4480-86E0-B4507E017566}" type="sibTrans" cxnId="{B4562804-109B-44D9-BFF3-3C0925913B1C}">
      <dgm:prSet/>
      <dgm:spPr/>
      <dgm:t>
        <a:bodyPr/>
        <a:lstStyle/>
        <a:p>
          <a:endParaRPr lang="en-US"/>
        </a:p>
      </dgm:t>
    </dgm:pt>
    <dgm:pt modelId="{59ED1C6B-8DAE-4E7C-A477-C6A57B4202D3}">
      <dgm:prSet/>
      <dgm:spPr/>
      <dgm:t>
        <a:bodyPr/>
        <a:lstStyle/>
        <a:p>
          <a:r>
            <a:rPr lang="en-US" smtClean="0"/>
            <a:t>Buyer broadcasts the transaction to all the Bitcoin network</a:t>
          </a:r>
          <a:endParaRPr lang="en-US" dirty="0"/>
        </a:p>
      </dgm:t>
    </dgm:pt>
    <dgm:pt modelId="{C938AF82-C5EF-4C52-99B8-AAF4F8B497D4}" type="parTrans" cxnId="{A6B4AD94-DA36-4D42-8D6E-E9682031F6C0}">
      <dgm:prSet/>
      <dgm:spPr/>
      <dgm:t>
        <a:bodyPr/>
        <a:lstStyle/>
        <a:p>
          <a:endParaRPr lang="en-US"/>
        </a:p>
      </dgm:t>
    </dgm:pt>
    <dgm:pt modelId="{26474BEB-541F-4DA5-9957-AEE2F716A442}" type="sibTrans" cxnId="{A6B4AD94-DA36-4D42-8D6E-E9682031F6C0}">
      <dgm:prSet/>
      <dgm:spPr/>
      <dgm:t>
        <a:bodyPr/>
        <a:lstStyle/>
        <a:p>
          <a:endParaRPr lang="en-US"/>
        </a:p>
      </dgm:t>
    </dgm:pt>
    <dgm:pt modelId="{63FBF4C7-D868-42CD-8E8A-460F28C892CD}" type="pres">
      <dgm:prSet presAssocID="{3B2274A7-47CC-48DE-9E6F-18C8C724A065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4601193-57AD-403B-A8A8-042B25296658}" type="pres">
      <dgm:prSet presAssocID="{3B2274A7-47CC-48DE-9E6F-18C8C724A065}" presName="arrow" presStyleLbl="bgShp" presStyleIdx="0" presStyleCnt="1" custLinFactNeighborX="-109" custLinFactNeighborY="-18919"/>
      <dgm:spPr/>
    </dgm:pt>
    <dgm:pt modelId="{1E27A396-F98E-4BA1-ADC9-665BE27BA674}" type="pres">
      <dgm:prSet presAssocID="{3B2274A7-47CC-48DE-9E6F-18C8C724A065}" presName="linearProcess" presStyleCnt="0"/>
      <dgm:spPr/>
    </dgm:pt>
    <dgm:pt modelId="{E1553BDE-5B26-453B-8751-3DEE1DC9CB12}" type="pres">
      <dgm:prSet presAssocID="{7415A6C8-38B6-47B1-A863-B8C1BF181CAD}" presName="text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B46311-AEA7-4582-9375-8B6D39BB0E5D}" type="pres">
      <dgm:prSet presAssocID="{FC70EAE8-7E86-43AE-A6ED-FB09710FE58E}" presName="sibTrans" presStyleCnt="0"/>
      <dgm:spPr/>
    </dgm:pt>
    <dgm:pt modelId="{C7AD77E5-2354-4A51-80C5-099C294B95C3}" type="pres">
      <dgm:prSet presAssocID="{FE8E17C4-7D91-414B-A959-6B6A473049E3}" presName="text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1EA5F5B-9E88-4772-B8DC-2923C1C1A69A}" type="pres">
      <dgm:prSet presAssocID="{1C6DA583-1A80-4133-ABC4-8A7AED0E1C96}" presName="sibTrans" presStyleCnt="0"/>
      <dgm:spPr/>
    </dgm:pt>
    <dgm:pt modelId="{D45761B3-B978-4B25-814E-EE1F0173D95D}" type="pres">
      <dgm:prSet presAssocID="{CD3CFFE1-8427-4D33-A040-AFCA6E4E1659}" presName="text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ED3AE0-2E49-45AE-A9C8-6BC22028E356}" type="pres">
      <dgm:prSet presAssocID="{E7C74D4F-E501-4480-86E0-B4507E017566}" presName="sibTrans" presStyleCnt="0"/>
      <dgm:spPr/>
    </dgm:pt>
    <dgm:pt modelId="{0460423D-141A-4EFE-9DED-071E5454D779}" type="pres">
      <dgm:prSet presAssocID="{59ED1C6B-8DAE-4E7C-A477-C6A57B4202D3}" presName="text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3700B78-5B5D-4134-8EBB-7DF76AB59D81}" srcId="{3B2274A7-47CC-48DE-9E6F-18C8C724A065}" destId="{7415A6C8-38B6-47B1-A863-B8C1BF181CAD}" srcOrd="0" destOrd="0" parTransId="{B404469A-3BB1-4CDB-AE95-7E8784F0ED05}" sibTransId="{FC70EAE8-7E86-43AE-A6ED-FB09710FE58E}"/>
    <dgm:cxn modelId="{6CF387A7-B863-4EF5-96CE-6E1058B03876}" srcId="{3B2274A7-47CC-48DE-9E6F-18C8C724A065}" destId="{FE8E17C4-7D91-414B-A959-6B6A473049E3}" srcOrd="1" destOrd="0" parTransId="{4799F34E-01D4-485C-B10F-A7F95D3B2C6B}" sibTransId="{1C6DA583-1A80-4133-ABC4-8A7AED0E1C96}"/>
    <dgm:cxn modelId="{EC25CB53-E05A-4E39-AF92-6E227163C7A8}" type="presOf" srcId="{7415A6C8-38B6-47B1-A863-B8C1BF181CAD}" destId="{E1553BDE-5B26-453B-8751-3DEE1DC9CB12}" srcOrd="0" destOrd="0" presId="urn:microsoft.com/office/officeart/2005/8/layout/hProcess9"/>
    <dgm:cxn modelId="{B4562804-109B-44D9-BFF3-3C0925913B1C}" srcId="{3B2274A7-47CC-48DE-9E6F-18C8C724A065}" destId="{CD3CFFE1-8427-4D33-A040-AFCA6E4E1659}" srcOrd="2" destOrd="0" parTransId="{14155E52-0501-4606-8FCB-29D1CB5970F0}" sibTransId="{E7C74D4F-E501-4480-86E0-B4507E017566}"/>
    <dgm:cxn modelId="{E10D82A3-F125-4C3E-AF94-7DC35718DD6C}" type="presOf" srcId="{CD3CFFE1-8427-4D33-A040-AFCA6E4E1659}" destId="{D45761B3-B978-4B25-814E-EE1F0173D95D}" srcOrd="0" destOrd="0" presId="urn:microsoft.com/office/officeart/2005/8/layout/hProcess9"/>
    <dgm:cxn modelId="{88E769FE-4F5E-49DA-8419-2B52C1FC4B8D}" type="presOf" srcId="{3B2274A7-47CC-48DE-9E6F-18C8C724A065}" destId="{63FBF4C7-D868-42CD-8E8A-460F28C892CD}" srcOrd="0" destOrd="0" presId="urn:microsoft.com/office/officeart/2005/8/layout/hProcess9"/>
    <dgm:cxn modelId="{0CDCA494-F325-4CC4-90D2-E8DDAFF0B40C}" type="presOf" srcId="{FE8E17C4-7D91-414B-A959-6B6A473049E3}" destId="{C7AD77E5-2354-4A51-80C5-099C294B95C3}" srcOrd="0" destOrd="0" presId="urn:microsoft.com/office/officeart/2005/8/layout/hProcess9"/>
    <dgm:cxn modelId="{E89685A1-FFB5-4577-85E2-0AD900CDCDAF}" type="presOf" srcId="{59ED1C6B-8DAE-4E7C-A477-C6A57B4202D3}" destId="{0460423D-141A-4EFE-9DED-071E5454D779}" srcOrd="0" destOrd="0" presId="urn:microsoft.com/office/officeart/2005/8/layout/hProcess9"/>
    <dgm:cxn modelId="{A6B4AD94-DA36-4D42-8D6E-E9682031F6C0}" srcId="{3B2274A7-47CC-48DE-9E6F-18C8C724A065}" destId="{59ED1C6B-8DAE-4E7C-A477-C6A57B4202D3}" srcOrd="3" destOrd="0" parTransId="{C938AF82-C5EF-4C52-99B8-AAF4F8B497D4}" sibTransId="{26474BEB-541F-4DA5-9957-AEE2F716A442}"/>
    <dgm:cxn modelId="{ED0A185D-FFF7-445D-8797-14F9EC8B9571}" type="presParOf" srcId="{63FBF4C7-D868-42CD-8E8A-460F28C892CD}" destId="{D4601193-57AD-403B-A8A8-042B25296658}" srcOrd="0" destOrd="0" presId="urn:microsoft.com/office/officeart/2005/8/layout/hProcess9"/>
    <dgm:cxn modelId="{84B1A361-6C0A-4277-B7CB-354A26C72FC9}" type="presParOf" srcId="{63FBF4C7-D868-42CD-8E8A-460F28C892CD}" destId="{1E27A396-F98E-4BA1-ADC9-665BE27BA674}" srcOrd="1" destOrd="0" presId="urn:microsoft.com/office/officeart/2005/8/layout/hProcess9"/>
    <dgm:cxn modelId="{E6AC2898-0D95-4109-9655-AE446E7DC2ED}" type="presParOf" srcId="{1E27A396-F98E-4BA1-ADC9-665BE27BA674}" destId="{E1553BDE-5B26-453B-8751-3DEE1DC9CB12}" srcOrd="0" destOrd="0" presId="urn:microsoft.com/office/officeart/2005/8/layout/hProcess9"/>
    <dgm:cxn modelId="{E4D31639-83D5-4922-954C-C0D17627F4A3}" type="presParOf" srcId="{1E27A396-F98E-4BA1-ADC9-665BE27BA674}" destId="{40B46311-AEA7-4582-9375-8B6D39BB0E5D}" srcOrd="1" destOrd="0" presId="urn:microsoft.com/office/officeart/2005/8/layout/hProcess9"/>
    <dgm:cxn modelId="{8410721F-4B9C-4432-8709-7B69BD3C806F}" type="presParOf" srcId="{1E27A396-F98E-4BA1-ADC9-665BE27BA674}" destId="{C7AD77E5-2354-4A51-80C5-099C294B95C3}" srcOrd="2" destOrd="0" presId="urn:microsoft.com/office/officeart/2005/8/layout/hProcess9"/>
    <dgm:cxn modelId="{549CF4EE-BDA7-4222-B36F-90C99A030996}" type="presParOf" srcId="{1E27A396-F98E-4BA1-ADC9-665BE27BA674}" destId="{E1EA5F5B-9E88-4772-B8DC-2923C1C1A69A}" srcOrd="3" destOrd="0" presId="urn:microsoft.com/office/officeart/2005/8/layout/hProcess9"/>
    <dgm:cxn modelId="{04D869DB-DAD7-4DBC-B1A0-CBCD76D1F760}" type="presParOf" srcId="{1E27A396-F98E-4BA1-ADC9-665BE27BA674}" destId="{D45761B3-B978-4B25-814E-EE1F0173D95D}" srcOrd="4" destOrd="0" presId="urn:microsoft.com/office/officeart/2005/8/layout/hProcess9"/>
    <dgm:cxn modelId="{7D400CF9-C2D7-4C4B-9CF4-28E12EC83B2C}" type="presParOf" srcId="{1E27A396-F98E-4BA1-ADC9-665BE27BA674}" destId="{0DED3AE0-2E49-45AE-A9C8-6BC22028E356}" srcOrd="5" destOrd="0" presId="urn:microsoft.com/office/officeart/2005/8/layout/hProcess9"/>
    <dgm:cxn modelId="{5D0F2B67-3A18-4194-BD81-907084BF061B}" type="presParOf" srcId="{1E27A396-F98E-4BA1-ADC9-665BE27BA674}" destId="{0460423D-141A-4EFE-9DED-071E5454D779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601193-57AD-403B-A8A8-042B25296658}">
      <dsp:nvSpPr>
        <dsp:cNvPr id="0" name=""/>
        <dsp:cNvSpPr/>
      </dsp:nvSpPr>
      <dsp:spPr>
        <a:xfrm>
          <a:off x="609595" y="0"/>
          <a:ext cx="6995160" cy="5638800"/>
        </a:xfrm>
        <a:prstGeom prst="rightArrow">
          <a:avLst/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553BDE-5B26-453B-8751-3DEE1DC9CB12}">
      <dsp:nvSpPr>
        <dsp:cNvPr id="0" name=""/>
        <dsp:cNvSpPr/>
      </dsp:nvSpPr>
      <dsp:spPr>
        <a:xfrm>
          <a:off x="4118" y="1691640"/>
          <a:ext cx="1981051" cy="22555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Seller provides an address to the buyer</a:t>
          </a:r>
          <a:endParaRPr lang="en-US" sz="1900" kern="1200" dirty="0"/>
        </a:p>
      </dsp:txBody>
      <dsp:txXfrm>
        <a:off x="100825" y="1788347"/>
        <a:ext cx="1787637" cy="2062106"/>
      </dsp:txXfrm>
    </dsp:sp>
    <dsp:sp modelId="{C7AD77E5-2354-4A51-80C5-099C294B95C3}">
      <dsp:nvSpPr>
        <dsp:cNvPr id="0" name=""/>
        <dsp:cNvSpPr/>
      </dsp:nvSpPr>
      <dsp:spPr>
        <a:xfrm>
          <a:off x="2084222" y="1691640"/>
          <a:ext cx="1981051" cy="22555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Buyer enters the seller’s address and the amount of the payment to a transaction message</a:t>
          </a:r>
        </a:p>
      </dsp:txBody>
      <dsp:txXfrm>
        <a:off x="2180929" y="1788347"/>
        <a:ext cx="1787637" cy="2062106"/>
      </dsp:txXfrm>
    </dsp:sp>
    <dsp:sp modelId="{D45761B3-B978-4B25-814E-EE1F0173D95D}">
      <dsp:nvSpPr>
        <dsp:cNvPr id="0" name=""/>
        <dsp:cNvSpPr/>
      </dsp:nvSpPr>
      <dsp:spPr>
        <a:xfrm>
          <a:off x="4164326" y="1691640"/>
          <a:ext cx="1981051" cy="22555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Buyer signs the transaction with a private key and announces the public key for verification</a:t>
          </a:r>
        </a:p>
      </dsp:txBody>
      <dsp:txXfrm>
        <a:off x="4261033" y="1788347"/>
        <a:ext cx="1787637" cy="2062106"/>
      </dsp:txXfrm>
    </dsp:sp>
    <dsp:sp modelId="{0460423D-141A-4EFE-9DED-071E5454D779}">
      <dsp:nvSpPr>
        <dsp:cNvPr id="0" name=""/>
        <dsp:cNvSpPr/>
      </dsp:nvSpPr>
      <dsp:spPr>
        <a:xfrm>
          <a:off x="6244430" y="1691640"/>
          <a:ext cx="1981051" cy="22555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smtClean="0"/>
            <a:t>Buyer broadcasts the transaction to all the Bitcoin network</a:t>
          </a:r>
          <a:endParaRPr lang="en-US" sz="1900" kern="1200" dirty="0"/>
        </a:p>
      </dsp:txBody>
      <dsp:txXfrm>
        <a:off x="6341137" y="1788347"/>
        <a:ext cx="1787637" cy="20621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692A65-C933-4F65-8EC1-5492455A7FAD}" type="datetimeFigureOut">
              <a:rPr lang="en-US" smtClean="0"/>
              <a:t>5/2/2014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297180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829967"/>
            <a:ext cx="297180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14F7B3-6C6E-4D39-B600-F2D4F0EC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7754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jpg>
</file>

<file path=ppt/media/image12.jpeg>
</file>

<file path=ppt/media/image13.jpg>
</file>

<file path=ppt/media/image14.jpg>
</file>

<file path=ppt/media/image15.jpg>
</file>

<file path=ppt/media/image16.jp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E65D-5990-40CA-B41F-5A52838C2514}" type="datetimeFigureOut">
              <a:rPr lang="en-US" smtClean="0"/>
              <a:t>5/2/2014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D9F4A-DD0B-4F08-B038-8DFC3546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90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E65D-5990-40CA-B41F-5A52838C2514}" type="datetimeFigureOut">
              <a:rPr lang="en-US" smtClean="0"/>
              <a:t>5/2/2014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D9F4A-DD0B-4F08-B038-8DFC3546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32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E65D-5990-40CA-B41F-5A52838C2514}" type="datetimeFigureOut">
              <a:rPr lang="en-US" smtClean="0"/>
              <a:t>5/2/2014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D9F4A-DD0B-4F08-B038-8DFC3546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605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E65D-5990-40CA-B41F-5A52838C2514}" type="datetimeFigureOut">
              <a:rPr lang="en-US" smtClean="0"/>
              <a:t>5/2/2014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D9F4A-DD0B-4F08-B038-8DFC3546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86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E65D-5990-40CA-B41F-5A52838C2514}" type="datetimeFigureOut">
              <a:rPr lang="en-US" smtClean="0"/>
              <a:t>5/2/2014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D9F4A-DD0B-4F08-B038-8DFC3546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987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E65D-5990-40CA-B41F-5A52838C2514}" type="datetimeFigureOut">
              <a:rPr lang="en-US" smtClean="0"/>
              <a:t>5/2/2014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D9F4A-DD0B-4F08-B038-8DFC3546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051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E65D-5990-40CA-B41F-5A52838C2514}" type="datetimeFigureOut">
              <a:rPr lang="en-US" smtClean="0"/>
              <a:t>5/2/2014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D9F4A-DD0B-4F08-B038-8DFC3546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602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E65D-5990-40CA-B41F-5A52838C2514}" type="datetimeFigureOut">
              <a:rPr lang="en-US" smtClean="0"/>
              <a:t>5/2/2014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D9F4A-DD0B-4F08-B038-8DFC3546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595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E65D-5990-40CA-B41F-5A52838C2514}" type="datetimeFigureOut">
              <a:rPr lang="en-US" smtClean="0"/>
              <a:t>5/2/2014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D9F4A-DD0B-4F08-B038-8DFC3546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927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E65D-5990-40CA-B41F-5A52838C2514}" type="datetimeFigureOut">
              <a:rPr lang="en-US" smtClean="0"/>
              <a:t>5/2/2014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D9F4A-DD0B-4F08-B038-8DFC3546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241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E65D-5990-40CA-B41F-5A52838C2514}" type="datetimeFigureOut">
              <a:rPr lang="en-US" smtClean="0"/>
              <a:t>5/2/2014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D9F4A-DD0B-4F08-B038-8DFC3546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71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8AE65D-5990-40CA-B41F-5A52838C2514}" type="datetimeFigureOut">
              <a:rPr lang="en-US" smtClean="0"/>
              <a:t>5/2/2014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5D9F4A-DD0B-4F08-B038-8DFC3546E52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EconEdpagestripe.JPG"/>
          <p:cNvPicPr>
            <a:picLocks noChangeAspect="1"/>
          </p:cNvPicPr>
          <p:nvPr userDrawn="1"/>
        </p:nvPicPr>
        <p:blipFill rotWithShape="1">
          <a:blip r:embed="rId1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9504"/>
          <a:stretch/>
        </p:blipFill>
        <p:spPr>
          <a:xfrm>
            <a:off x="7346022" y="5895111"/>
            <a:ext cx="1874178" cy="1039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998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7" Type="http://schemas.openxmlformats.org/officeDocument/2006/relationships/image" Target="../media/image16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k1smc02\Desktop\StepheniStockimages\bitcoin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395" b="89922" l="9884" r="8997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-228600"/>
            <a:ext cx="5257800" cy="3943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62000"/>
            <a:ext cx="7772400" cy="1470025"/>
          </a:xfrm>
        </p:spPr>
        <p:txBody>
          <a:bodyPr/>
          <a:lstStyle/>
          <a:p>
            <a:r>
              <a:rPr lang="en-US" dirty="0" err="1" smtClean="0"/>
              <a:t>Bitcoin</a:t>
            </a:r>
            <a:r>
              <a:rPr lang="en-US" dirty="0" smtClean="0"/>
              <a:t>: A New Internet Currency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00400"/>
            <a:ext cx="6400800" cy="1752600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2400" y="5105400"/>
            <a:ext cx="8839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opinions expressed are solely those of the presenters and do not reflect the opinions of the Federal Reserve Bank of Dallas or the Federal Reserve System. </a:t>
            </a:r>
          </a:p>
        </p:txBody>
      </p:sp>
    </p:spTree>
    <p:extLst>
      <p:ext uri="{BB962C8B-B14F-4D97-AF65-F5344CB8AC3E}">
        <p14:creationId xmlns:p14="http://schemas.microsoft.com/office/powerpoint/2010/main" val="2057971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Double spends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19200"/>
            <a:ext cx="4800600" cy="5334000"/>
          </a:xfrm>
        </p:spPr>
        <p:txBody>
          <a:bodyPr>
            <a:normAutofit/>
          </a:bodyPr>
          <a:lstStyle/>
          <a:p>
            <a:r>
              <a:rPr lang="en-US" dirty="0" smtClean="0"/>
              <a:t>Block chain</a:t>
            </a:r>
            <a:endParaRPr lang="en-US" dirty="0"/>
          </a:p>
          <a:p>
            <a:pPr lvl="1"/>
            <a:r>
              <a:rPr lang="en-US" dirty="0" smtClean="0"/>
              <a:t>Transactions are </a:t>
            </a:r>
            <a:r>
              <a:rPr lang="en-US" dirty="0"/>
              <a:t>recorded in a </a:t>
            </a:r>
            <a:r>
              <a:rPr lang="en-US" dirty="0" smtClean="0"/>
              <a:t>community-built </a:t>
            </a:r>
            <a:r>
              <a:rPr lang="en-US" dirty="0"/>
              <a:t>record of all transactions </a:t>
            </a:r>
            <a:r>
              <a:rPr lang="en-US" dirty="0" smtClean="0"/>
              <a:t>that </a:t>
            </a:r>
            <a:r>
              <a:rPr lang="en-US" dirty="0"/>
              <a:t>acts as a </a:t>
            </a:r>
            <a:r>
              <a:rPr lang="en-US" dirty="0" smtClean="0"/>
              <a:t>proof-of-work.</a:t>
            </a:r>
            <a:endParaRPr lang="en-US" dirty="0"/>
          </a:p>
          <a:p>
            <a:pPr lvl="1"/>
            <a:r>
              <a:rPr lang="en-US" dirty="0" smtClean="0"/>
              <a:t>Computers connected to the network accept the longest chain as accurate.</a:t>
            </a:r>
            <a:endParaRPr lang="en-US" dirty="0"/>
          </a:p>
        </p:txBody>
      </p:sp>
      <p:pic>
        <p:nvPicPr>
          <p:cNvPr id="9219" name="Picture 3" descr="C:\Users\k1smc02\Desktop\StepheniStockimages\pixelcomputerchains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62" r="10000"/>
          <a:stretch/>
        </p:blipFill>
        <p:spPr bwMode="auto">
          <a:xfrm>
            <a:off x="5105400" y="1524000"/>
            <a:ext cx="382524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8612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do </a:t>
            </a:r>
            <a:r>
              <a:rPr lang="en-US" dirty="0" err="1" smtClean="0"/>
              <a:t>bitcoins</a:t>
            </a:r>
            <a:r>
              <a:rPr lang="en-US" dirty="0" smtClean="0"/>
              <a:t> come from?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They’re mined, silly.</a:t>
            </a:r>
          </a:p>
          <a:p>
            <a:r>
              <a:rPr lang="en-US" dirty="0" smtClean="0"/>
              <a:t>High-powered computers solve complicated math problems.</a:t>
            </a:r>
          </a:p>
          <a:p>
            <a:r>
              <a:rPr lang="en-US" dirty="0" smtClean="0"/>
              <a:t>Each time a problem is solved, the finder is paid a bounty.</a:t>
            </a:r>
          </a:p>
        </p:txBody>
      </p:sp>
    </p:spTree>
    <p:extLst>
      <p:ext uri="{BB962C8B-B14F-4D97-AF65-F5344CB8AC3E}">
        <p14:creationId xmlns:p14="http://schemas.microsoft.com/office/powerpoint/2010/main" val="1256061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Mining </a:t>
            </a:r>
            <a:r>
              <a:rPr lang="en-US" dirty="0" err="1" smtClean="0"/>
              <a:t>bitcoins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648200" cy="45259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Miners solve complicated algorithms to find a solution called a hash.</a:t>
            </a:r>
          </a:p>
          <a:p>
            <a:r>
              <a:rPr lang="en-US" dirty="0" smtClean="0"/>
              <a:t>Finding a hash creates a block that is used to process transactions.</a:t>
            </a:r>
          </a:p>
          <a:p>
            <a:r>
              <a:rPr lang="en-US" dirty="0" smtClean="0"/>
              <a:t>Each new block is added to the block chain.</a:t>
            </a:r>
          </a:p>
        </p:txBody>
      </p:sp>
      <p:pic>
        <p:nvPicPr>
          <p:cNvPr id="6146" name="Picture 2" descr="C:\Users\k1smc02\Desktop\StepheniStockimages\Tunne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838200"/>
            <a:ext cx="4728547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7135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Mining </a:t>
            </a:r>
            <a:r>
              <a:rPr lang="en-US" dirty="0" err="1" smtClean="0"/>
              <a:t>bitcoins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Until there are 21 </a:t>
            </a:r>
            <a:r>
              <a:rPr lang="en-US" dirty="0" smtClean="0"/>
              <a:t>million </a:t>
            </a:r>
            <a:r>
              <a:rPr lang="en-US" dirty="0" err="1" smtClean="0"/>
              <a:t>bitcoins</a:t>
            </a:r>
            <a:r>
              <a:rPr lang="en-US" dirty="0" smtClean="0"/>
              <a:t>, </a:t>
            </a:r>
            <a:r>
              <a:rPr lang="en-US" dirty="0"/>
              <a:t>miners are paid for finding a hash in new </a:t>
            </a:r>
            <a:r>
              <a:rPr lang="en-US" dirty="0" smtClean="0"/>
              <a:t>coin.</a:t>
            </a:r>
            <a:endParaRPr lang="en-US" dirty="0"/>
          </a:p>
          <a:p>
            <a:r>
              <a:rPr lang="en-US" dirty="0"/>
              <a:t>After 21 </a:t>
            </a:r>
            <a:r>
              <a:rPr lang="en-US" dirty="0" smtClean="0"/>
              <a:t>million, </a:t>
            </a:r>
            <a:r>
              <a:rPr lang="en-US" dirty="0"/>
              <a:t>miners will charge transaction fees for creating a new block.</a:t>
            </a:r>
          </a:p>
          <a:p>
            <a:r>
              <a:rPr lang="en-US" dirty="0" smtClean="0"/>
              <a:t>The amount paid per hash goes down by half about every 4 years.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099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k1smc02\Desktop\StepheniStockimages\walle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2857500"/>
            <a:ext cx="508635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Owning </a:t>
            </a:r>
            <a:r>
              <a:rPr lang="en-US" dirty="0" err="1" smtClean="0"/>
              <a:t>bitcoins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Users create accounts called wallets.</a:t>
            </a:r>
          </a:p>
          <a:p>
            <a:r>
              <a:rPr lang="en-US" dirty="0" smtClean="0"/>
              <a:t>Wallets are secured using passwords and contain the private keys used for transferring </a:t>
            </a:r>
            <a:r>
              <a:rPr lang="en-US" dirty="0" err="1" smtClean="0"/>
              <a:t>bitcoins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88043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Spending </a:t>
            </a:r>
            <a:r>
              <a:rPr lang="en-US" dirty="0" err="1" smtClean="0"/>
              <a:t>bitcoins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8340682"/>
              </p:ext>
            </p:extLst>
          </p:nvPr>
        </p:nvGraphicFramePr>
        <p:xfrm>
          <a:off x="533400" y="381000"/>
          <a:ext cx="8229600" cy="5638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79853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Bitcoin</a:t>
            </a:r>
            <a:r>
              <a:rPr lang="en-US" dirty="0" smtClean="0"/>
              <a:t> 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Computers accept the longest block chain, which inhibits hacking.</a:t>
            </a:r>
          </a:p>
          <a:p>
            <a:pPr lvl="1"/>
            <a:r>
              <a:rPr lang="en-US" dirty="0" smtClean="0"/>
              <a:t>Hackers would have to create a longer chain of fraudulent information faster than the combined effort of all other computers.</a:t>
            </a:r>
          </a:p>
          <a:p>
            <a:r>
              <a:rPr lang="en-US" dirty="0" smtClean="0"/>
              <a:t>Public/private cryptography means individual </a:t>
            </a:r>
            <a:r>
              <a:rPr lang="en-US" dirty="0" err="1" smtClean="0"/>
              <a:t>bitcoins</a:t>
            </a:r>
            <a:r>
              <a:rPr lang="en-US" dirty="0" smtClean="0"/>
              <a:t> are secured when not being transacted.</a:t>
            </a:r>
          </a:p>
        </p:txBody>
      </p:sp>
    </p:spTree>
    <p:extLst>
      <p:ext uri="{BB962C8B-B14F-4D97-AF65-F5344CB8AC3E}">
        <p14:creationId xmlns:p14="http://schemas.microsoft.com/office/powerpoint/2010/main" val="1109932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it money?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Store of value</a:t>
            </a:r>
          </a:p>
          <a:p>
            <a:r>
              <a:rPr lang="en-US" dirty="0" smtClean="0"/>
              <a:t>Medium of exchange</a:t>
            </a:r>
          </a:p>
          <a:p>
            <a:r>
              <a:rPr lang="en-US" dirty="0" smtClean="0"/>
              <a:t>Unit of account</a:t>
            </a:r>
            <a:endParaRPr lang="en-US" dirty="0"/>
          </a:p>
        </p:txBody>
      </p:sp>
      <p:pic>
        <p:nvPicPr>
          <p:cNvPr id="8195" name="Picture 3" descr="C:\Users\k1smc02\Desktop\MoneyPresentation\Money\1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1552575"/>
            <a:ext cx="3862492" cy="338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C:\Users\k1smc02\Desktop\StepheniStockimages\bitcoin.jp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171" b="89729" l="17733" r="81977">
                        <a14:backgroundMark x1="18895" y1="46318" x2="18750" y2="40504"/>
                        <a14:backgroundMark x1="19767" y1="37984" x2="19767" y2="37984"/>
                        <a14:backgroundMark x1="21076" y1="32752" x2="21076" y2="32752"/>
                        <a14:backgroundMark x1="22965" y1="28101" x2="22965" y2="28101"/>
                        <a14:backgroundMark x1="24564" y1="24225" x2="24564" y2="24225"/>
                        <a14:backgroundMark x1="27035" y1="20930" x2="27035" y2="20930"/>
                        <a14:backgroundMark x1="30378" y1="17248" x2="30378" y2="17248"/>
                        <a14:backgroundMark x1="33721" y1="13953" x2="33721" y2="13953"/>
                        <a14:backgroundMark x1="36919" y1="11434" x2="36919" y2="11434"/>
                        <a14:backgroundMark x1="40407" y1="10271" x2="40407" y2="10271"/>
                        <a14:backgroundMark x1="43750" y1="8527" x2="43750" y2="8527"/>
                        <a14:backgroundMark x1="31395" y1="9109" x2="31395" y2="9109"/>
                        <a14:backgroundMark x1="26017" y1="9690" x2="26017" y2="9690"/>
                        <a14:backgroundMark x1="21512" y1="10271" x2="21512" y2="10271"/>
                        <a14:backgroundMark x1="21948" y1="14535" x2="21948" y2="14535"/>
                        <a14:backgroundMark x1="21657" y1="19380" x2="21657" y2="19380"/>
                        <a14:backgroundMark x1="21221" y1="23643" x2="21221" y2="23643"/>
                        <a14:backgroundMark x1="20203" y1="26938" x2="20203" y2="26938"/>
                        <a14:backgroundMark x1="20203" y1="31202" x2="20203" y2="31202"/>
                        <a14:backgroundMark x1="18895" y1="43605" x2="18895" y2="436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3124200"/>
            <a:ext cx="5638800" cy="422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0594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 smtClean="0"/>
              <a:t>Is it money?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4343400"/>
            <a:ext cx="2819400" cy="1691640"/>
          </a:xfrm>
        </p:spPr>
      </p:pic>
      <p:pic>
        <p:nvPicPr>
          <p:cNvPr id="1031" name="Picture 7" descr="\\k1pfs208\k141208\shared\PA\MACHOST\Stephen Clayton\MoneyPresentation\CharacteristicsOfMoneyImages\uniform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1219200"/>
            <a:ext cx="2819400" cy="1691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29" y="4328160"/>
            <a:ext cx="2819400" cy="16916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2819400"/>
            <a:ext cx="2819400" cy="16916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29" y="2727960"/>
            <a:ext cx="2819400" cy="16916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051560"/>
            <a:ext cx="2819400" cy="169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514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Bitcoin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b="1" dirty="0" smtClean="0"/>
              <a:t>peer-to-peer</a:t>
            </a:r>
            <a:r>
              <a:rPr lang="en-US" dirty="0" smtClean="0"/>
              <a:t> internet currency that allows </a:t>
            </a:r>
            <a:r>
              <a:rPr lang="en-US" b="1" dirty="0" smtClean="0"/>
              <a:t>decentralized</a:t>
            </a:r>
            <a:r>
              <a:rPr lang="en-US" dirty="0" smtClean="0"/>
              <a:t> transfers of value between </a:t>
            </a:r>
            <a:r>
              <a:rPr lang="en-US" b="1" dirty="0" smtClean="0"/>
              <a:t>individuals and businesses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762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Bitcoin</a:t>
            </a:r>
            <a:r>
              <a:rPr lang="en-US" dirty="0" smtClean="0"/>
              <a:t> vs. </a:t>
            </a:r>
            <a:r>
              <a:rPr lang="en-US" dirty="0" err="1" smtClean="0"/>
              <a:t>bitcoins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 smtClean="0"/>
              <a:t>Bitcoin</a:t>
            </a:r>
            <a:r>
              <a:rPr lang="en-US" dirty="0" smtClean="0"/>
              <a:t> is the system</a:t>
            </a:r>
          </a:p>
          <a:p>
            <a:r>
              <a:rPr lang="en-US" b="1" dirty="0" err="1" smtClean="0"/>
              <a:t>bitcoins</a:t>
            </a:r>
            <a:r>
              <a:rPr lang="en-US" dirty="0" smtClean="0"/>
              <a:t> are the units</a:t>
            </a:r>
            <a:endParaRPr lang="en-US" dirty="0"/>
          </a:p>
        </p:txBody>
      </p:sp>
      <p:pic>
        <p:nvPicPr>
          <p:cNvPr id="5" name="Picture 2" descr="http://btclicks.com/images/gf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709" y="4038600"/>
            <a:ext cx="3975531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k1smc02\Desktop\StepheniStockimages\bitcoin.jp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95" b="89922" l="9884" r="8997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1905000"/>
            <a:ext cx="4104640" cy="3078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6101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k1smc02\Desktop\StepheniStockimages\bigbankbuild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2621280"/>
            <a:ext cx="3305426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currency from scratch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</a:p>
          <a:p>
            <a:pPr lvl="1"/>
            <a:r>
              <a:rPr lang="en-US" dirty="0" smtClean="0"/>
              <a:t>Distrust of financial institutions</a:t>
            </a:r>
          </a:p>
          <a:p>
            <a:pPr lvl="1"/>
            <a:r>
              <a:rPr lang="en-US" dirty="0" smtClean="0"/>
              <a:t>Transaction costs</a:t>
            </a:r>
          </a:p>
          <a:p>
            <a:r>
              <a:rPr lang="en-US" dirty="0" smtClean="0"/>
              <a:t>Primary concerns</a:t>
            </a:r>
          </a:p>
          <a:p>
            <a:pPr lvl="1"/>
            <a:r>
              <a:rPr lang="en-US" dirty="0"/>
              <a:t>Transaction </a:t>
            </a:r>
            <a:r>
              <a:rPr lang="en-US" dirty="0" smtClean="0"/>
              <a:t>security</a:t>
            </a:r>
          </a:p>
          <a:p>
            <a:pPr lvl="1"/>
            <a:r>
              <a:rPr lang="en-US" dirty="0" smtClean="0"/>
              <a:t>Double spends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289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Distrust of financial institutions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Any noncash transaction requires a trusted third-party administrator—commonly a bank or financial service provider.</a:t>
            </a:r>
          </a:p>
          <a:p>
            <a:r>
              <a:rPr lang="en-US" dirty="0" smtClean="0"/>
              <a:t>The system forces participants to trust financial institutions that are not always trustworthy.</a:t>
            </a:r>
          </a:p>
        </p:txBody>
      </p:sp>
    </p:spTree>
    <p:extLst>
      <p:ext uri="{BB962C8B-B14F-4D97-AF65-F5344CB8AC3E}">
        <p14:creationId xmlns:p14="http://schemas.microsoft.com/office/powerpoint/2010/main" val="1126573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 costs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Traditional payments are revocable, even on irrevocable services.</a:t>
            </a:r>
          </a:p>
          <a:p>
            <a:r>
              <a:rPr lang="en-US" dirty="0" smtClean="0"/>
              <a:t>Financial institutions act as an arbitrator between counterparties in disputed claims.</a:t>
            </a:r>
          </a:p>
          <a:p>
            <a:r>
              <a:rPr lang="en-US" dirty="0" smtClean="0"/>
              <a:t>Arbitration costs are passed on to consumers.</a:t>
            </a:r>
          </a:p>
        </p:txBody>
      </p:sp>
    </p:spTree>
    <p:extLst>
      <p:ext uri="{BB962C8B-B14F-4D97-AF65-F5344CB8AC3E}">
        <p14:creationId xmlns:p14="http://schemas.microsoft.com/office/powerpoint/2010/main" val="47530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 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 levels of verification</a:t>
            </a:r>
          </a:p>
          <a:p>
            <a:pPr lvl="1"/>
            <a:r>
              <a:rPr lang="en-US" dirty="0" smtClean="0"/>
              <a:t>Source is legitimate</a:t>
            </a:r>
          </a:p>
          <a:p>
            <a:pPr lvl="1"/>
            <a:r>
              <a:rPr lang="en-US" dirty="0" smtClean="0"/>
              <a:t>Coins are legitimate</a:t>
            </a:r>
          </a:p>
          <a:p>
            <a:r>
              <a:rPr lang="en-US" dirty="0" smtClean="0"/>
              <a:t>Public/private key verification ensures the legitimacy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820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Double </a:t>
            </a:r>
            <a:r>
              <a:rPr lang="en-US" dirty="0"/>
              <a:t>s</a:t>
            </a:r>
            <a:r>
              <a:rPr lang="en-US" dirty="0" smtClean="0"/>
              <a:t>pends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the money is just digital codes, why not copy and paste to make more money?	</a:t>
            </a:r>
          </a:p>
          <a:p>
            <a:pPr lvl="1"/>
            <a:r>
              <a:rPr lang="en-US" dirty="0" smtClean="0"/>
              <a:t>Timestamps</a:t>
            </a:r>
          </a:p>
          <a:p>
            <a:pPr lvl="1"/>
            <a:r>
              <a:rPr lang="en-US" dirty="0" smtClean="0"/>
              <a:t>Hashes</a:t>
            </a:r>
          </a:p>
          <a:p>
            <a:pPr lvl="1"/>
            <a:r>
              <a:rPr lang="en-US" dirty="0" smtClean="0"/>
              <a:t>Block chain</a:t>
            </a:r>
          </a:p>
        </p:txBody>
      </p:sp>
    </p:spTree>
    <p:extLst>
      <p:ext uri="{BB962C8B-B14F-4D97-AF65-F5344CB8AC3E}">
        <p14:creationId xmlns:p14="http://schemas.microsoft.com/office/powerpoint/2010/main" val="4063242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k1smc02\Desktop\StepheniStockimages\timeclock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1066800"/>
            <a:ext cx="6872748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Double spends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876800" cy="45259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Timestamp</a:t>
            </a:r>
          </a:p>
          <a:p>
            <a:pPr lvl="1"/>
            <a:r>
              <a:rPr lang="en-US" dirty="0" smtClean="0"/>
              <a:t>Each transaction is packaged and publically recorded in the order it was carried out. </a:t>
            </a:r>
          </a:p>
          <a:p>
            <a:r>
              <a:rPr lang="en-US" dirty="0"/>
              <a:t>Hash</a:t>
            </a:r>
          </a:p>
          <a:p>
            <a:pPr lvl="1"/>
            <a:r>
              <a:rPr lang="en-US" dirty="0"/>
              <a:t>The time-stamped group of transactions are given a unique algorithmically derived number </a:t>
            </a:r>
          </a:p>
        </p:txBody>
      </p:sp>
    </p:spTree>
    <p:extLst>
      <p:ext uri="{BB962C8B-B14F-4D97-AF65-F5344CB8AC3E}">
        <p14:creationId xmlns:p14="http://schemas.microsoft.com/office/powerpoint/2010/main" val="4013702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1204</TotalTime>
  <Words>501</Words>
  <Application>Microsoft Office PowerPoint</Application>
  <PresentationFormat>On-screen Show (4:3)</PresentationFormat>
  <Paragraphs>69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Bitcoin: A New Internet Currency</vt:lpstr>
      <vt:lpstr>What is Bitcoin?</vt:lpstr>
      <vt:lpstr>Bitcoin vs. bitcoins</vt:lpstr>
      <vt:lpstr>Creating a currency from scratch</vt:lpstr>
      <vt:lpstr>Distrust of financial institutions</vt:lpstr>
      <vt:lpstr>Transaction costs</vt:lpstr>
      <vt:lpstr>Transaction security</vt:lpstr>
      <vt:lpstr>Double spends</vt:lpstr>
      <vt:lpstr>Double spends</vt:lpstr>
      <vt:lpstr>Double spends</vt:lpstr>
      <vt:lpstr>Where do bitcoins come from?</vt:lpstr>
      <vt:lpstr>Mining bitcoins</vt:lpstr>
      <vt:lpstr>Mining bitcoins</vt:lpstr>
      <vt:lpstr>Owning bitcoins</vt:lpstr>
      <vt:lpstr>Spending bitcoins</vt:lpstr>
      <vt:lpstr>Bitcoin security</vt:lpstr>
      <vt:lpstr>Is it money?</vt:lpstr>
      <vt:lpstr>Is it money?</vt:lpstr>
    </vt:vector>
  </TitlesOfParts>
  <Company>Federal Reserve System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Bitcoin: A New Internet Currency</dc:title>
  <dc:creator>Clayton, Stephen</dc:creator>
  <cp:lastModifiedBy>Wallace, Sharon</cp:lastModifiedBy>
  <cp:revision>29</cp:revision>
  <cp:lastPrinted>2013-08-02T15:40:26Z</cp:lastPrinted>
  <dcterms:created xsi:type="dcterms:W3CDTF">2013-07-16T17:55:51Z</dcterms:created>
  <dcterms:modified xsi:type="dcterms:W3CDTF">2014-05-02T19:44:55Z</dcterms:modified>
</cp:coreProperties>
</file>

<file path=docProps/thumbnail.jpeg>
</file>